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notesMasterIdLst>
    <p:notesMasterId r:id="rId2"/>
  </p:notesMasterIdLst>
  <p:sldIdLst>
    <p:sldId id="256" r:id="rId3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384" y="-96"/>
      </p:cViewPr>
      <p:guideLst>
        <p:guide orient="horz" pos="218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presProps" Target="presProps.xml"  /><Relationship Id="rId5" Type="http://schemas.openxmlformats.org/officeDocument/2006/relationships/viewProps" Target="viewProps.xml"  /><Relationship Id="rId6" Type="http://schemas.openxmlformats.org/officeDocument/2006/relationships/theme" Target="theme/theme1.xml"  /><Relationship Id="rId7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5C06BEA-5DD3-4799-8DC5-832AB9E6971F}" type="datetime1">
              <a:rPr lang="ko-KR" altLang="en-US"/>
              <a:pPr lvl="0">
                <a:defRPr/>
              </a:pPr>
              <a:t>2025-08-01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3E6861FB-A8B6-4082-99BD-264BCB3ED91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270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338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793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2023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9835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50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70386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4535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193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6569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5023460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9F48D-F304-4D96-85E4-C96FA4AA1B25}" type="datetimeFigureOut">
              <a:rPr lang="ko-KR" altLang="en-US" smtClean="0"/>
              <a:pPr/>
              <a:t>2025-07-30 Wed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EF30D-F036-4FA5-9766-1672454D54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2071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2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0" y="110061"/>
          <a:ext cx="12192000" cy="2885537"/>
        </p:xfrm>
        <a:graphic>
          <a:graphicData uri="http://schemas.openxmlformats.org/drawingml/2006/table">
            <a:tbl>
              <a:tblGrid>
                <a:gridCol w="12192000"/>
              </a:tblGrid>
              <a:tr h="2885537">
                <a:tc>
                  <a:txBody>
                    <a:bodyPr vert="horz" lIns="64769" tIns="17907" rIns="64769" bIns="17907" anchor="ctr" anchorCtr="0"/>
                    <a:p>
                      <a:pPr marL="88900" marR="0" indent="-88900" algn="ctr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ko-KR" altLang="en-US" sz="3000" b="1" kern="0" spc="0">
                          <a:solidFill>
                            <a:srgbClr val="228ea4"/>
                          </a:solidFill>
                          <a:effectLst/>
                          <a:latin typeface="HY헤드라인M"/>
                          <a:ea typeface="HY헤드라인M"/>
                        </a:rPr>
                        <a:t>서민생활 안정 지원을 위한 벌금 분납</a:t>
                      </a:r>
                      <a:r>
                        <a:rPr lang="en-US" altLang="ko-KR" sz="3000" b="1" kern="0" spc="0">
                          <a:solidFill>
                            <a:srgbClr val="228ea4"/>
                          </a:solidFill>
                          <a:effectLst/>
                          <a:latin typeface="HY헤드라인M"/>
                          <a:ea typeface="HY헤드라인M"/>
                        </a:rPr>
                        <a:t>·</a:t>
                      </a:r>
                      <a:r>
                        <a:rPr lang="ko-KR" altLang="en-US" sz="3000" b="1" kern="0" spc="0">
                          <a:solidFill>
                            <a:srgbClr val="228ea4"/>
                          </a:solidFill>
                          <a:effectLst/>
                          <a:latin typeface="HY헤드라인M"/>
                          <a:ea typeface="HY헤드라인M"/>
                        </a:rPr>
                        <a:t>납부연기 제도 시행 안내</a:t>
                      </a:r>
                      <a:endParaRPr lang="ko-KR" altLang="en-US" sz="3000" b="1" kern="0" spc="0">
                        <a:solidFill>
                          <a:srgbClr val="228ea4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69850" marR="0" indent="-69850" algn="ctr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endParaRPr lang="en-US" altLang="ko-KR" sz="1400" b="1" kern="0" spc="0">
                        <a:solidFill>
                          <a:srgbClr val="70d1fc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69850" marR="0" indent="-69850" algn="ctr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ko-KR" altLang="en-US" sz="1400" b="1" kern="0" spc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HY헤드라인M"/>
                          <a:ea typeface="HY헤드라인M"/>
                        </a:rPr>
                        <a:t>최근 재난 피해</a:t>
                      </a:r>
                      <a:r>
                        <a:rPr lang="en-US" altLang="ko-KR" sz="1400" b="1" kern="0" spc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HY헤드라인M"/>
                          <a:ea typeface="HY헤드라인M"/>
                        </a:rPr>
                        <a:t>, </a:t>
                      </a:r>
                      <a:r>
                        <a:rPr lang="ko-KR" altLang="en-US" sz="1400" b="1" kern="0" spc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HY헤드라인M"/>
                          <a:ea typeface="HY헤드라인M"/>
                        </a:rPr>
                        <a:t>경기 침체 등으로 경제적 어려움을 겪는 서민을 지원하기 위해 </a:t>
                      </a:r>
                      <a:endParaRPr lang="ko-KR" altLang="en-US" sz="1400" b="1" kern="0" spc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88900" marR="0" indent="-88900" algn="ctr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ko-KR" altLang="en-US" sz="1400" b="1" kern="0" spc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HY헤드라인M"/>
                          <a:ea typeface="HY헤드라인M"/>
                        </a:rPr>
                        <a:t>벌금 분납 및 납부연기 제도가 대폭 확대 시행됩니다</a:t>
                      </a:r>
                      <a:r>
                        <a:rPr lang="en-US" altLang="ko-KR" sz="1400" b="1" kern="0" spc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HY헤드라인M"/>
                          <a:ea typeface="HY헤드라인M"/>
                        </a:rPr>
                        <a:t>.</a:t>
                      </a:r>
                      <a:endParaRPr lang="ko-KR" altLang="en-US" sz="1400" kern="0" spc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dot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dot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060788" y="3214064"/>
          <a:ext cx="9386206" cy="2945823"/>
        </p:xfrm>
        <a:graphic>
          <a:graphicData uri="http://schemas.openxmlformats.org/drawingml/2006/table">
            <a:tbl>
              <a:tblGrid>
                <a:gridCol w="9386206"/>
              </a:tblGrid>
              <a:tr h="2945823">
                <a:tc>
                  <a:txBody>
                    <a:bodyPr vert="horz" lIns="64769" tIns="17907" rIns="64769" bIns="17907" anchor="ctr" anchorCtr="0"/>
                    <a:p>
                      <a:pPr marL="88900" marR="0" indent="-88900" algn="l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altLang="ko-KR" sz="2000" b="1" kern="0" spc="0">
                          <a:solidFill>
                            <a:srgbClr val="ff3300"/>
                          </a:solidFill>
                          <a:effectLst/>
                          <a:latin typeface="HY헤드라인M"/>
                          <a:ea typeface="HY헤드라인M"/>
                        </a:rPr>
                        <a:t>                              *  </a:t>
                      </a:r>
                      <a:r>
                        <a:rPr lang="ko-KR" altLang="en-US" sz="2000" b="1" kern="0" spc="0">
                          <a:solidFill>
                            <a:srgbClr val="ff3300"/>
                          </a:solidFill>
                          <a:effectLst/>
                          <a:latin typeface="HY헤드라인M"/>
                          <a:ea typeface="HY헤드라인M"/>
                        </a:rPr>
                        <a:t>대상 </a:t>
                      </a:r>
                      <a:r>
                        <a:rPr lang="en-US" altLang="ko-KR" sz="2000" b="1" kern="0" spc="0">
                          <a:solidFill>
                            <a:srgbClr val="ff3300"/>
                          </a:solidFill>
                          <a:effectLst/>
                          <a:latin typeface="HY헤드라인M"/>
                          <a:ea typeface="HY헤드라인M"/>
                        </a:rPr>
                        <a:t>:</a:t>
                      </a:r>
                      <a:r>
                        <a:rPr lang="en-US" altLang="ko-KR" sz="2000" b="1" kern="0" spc="0" baseline="0">
                          <a:solidFill>
                            <a:srgbClr val="ff3300"/>
                          </a:solidFill>
                          <a:effectLst/>
                          <a:latin typeface="HY헤드라인M"/>
                          <a:ea typeface="HY헤드라인M"/>
                        </a:rPr>
                        <a:t>  500</a:t>
                      </a:r>
                      <a:r>
                        <a:rPr lang="ko-KR" altLang="en-US" sz="2000" b="1" kern="0" spc="0" baseline="0">
                          <a:solidFill>
                            <a:srgbClr val="ff3300"/>
                          </a:solidFill>
                          <a:effectLst/>
                          <a:latin typeface="HY헤드라인M"/>
                          <a:ea typeface="HY헤드라인M"/>
                        </a:rPr>
                        <a:t>만원 이하의 벌금 선고 후 납부기한 이내인 자</a:t>
                      </a:r>
                      <a:endParaRPr lang="ko-KR" altLang="en-US" sz="2000" b="1" kern="0" spc="0" baseline="0">
                        <a:solidFill>
                          <a:srgbClr val="ff3300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88900" marR="0" indent="-88900" algn="l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                               -‘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이행계획서</a:t>
                      </a: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’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만 제출하면 신청 가능 </a:t>
                      </a: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(</a:t>
                      </a:r>
                      <a:r>
                        <a:rPr lang="ko-KR" altLang="en-US" sz="2000" b="1" u="sng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소명자료 불필요</a:t>
                      </a: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en-US" altLang="ko-KR" sz="2000" b="1" kern="0" spc="0">
                        <a:solidFill>
                          <a:schemeClr val="tx1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88900" marR="0" indent="-88900" algn="l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                               -  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최대 </a:t>
                      </a: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1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년까지 분납 허용</a:t>
                      </a:r>
                      <a:endParaRPr lang="ko-KR" altLang="en-US" sz="2000" b="1" kern="0" spc="0">
                        <a:solidFill>
                          <a:schemeClr val="tx1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88900" marR="0" indent="-88900" algn="l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                               -  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사정에 따라 분납 횟수와 금액 자율 결정</a:t>
                      </a:r>
                      <a:endParaRPr lang="ko-KR" altLang="en-US" sz="2000" b="1" kern="0" spc="0">
                        <a:solidFill>
                          <a:schemeClr val="tx1"/>
                        </a:solidFill>
                        <a:effectLst/>
                        <a:latin typeface="HY헤드라인M"/>
                        <a:ea typeface="HY헤드라인M"/>
                      </a:endParaRPr>
                    </a:p>
                    <a:p>
                      <a:pPr marL="88900" marR="0" indent="-88900" algn="l" latinLnBrk="0">
                        <a:lnSpc>
                          <a:spcPct val="16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                               -  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HY헤드라인M"/>
                          <a:ea typeface="HY헤드라인M"/>
                        </a:rPr>
                        <a:t>납부 연기 신청도 간편하게</a:t>
                      </a:r>
                      <a:endParaRPr lang="en-US" altLang="ko-KR" sz="1400" b="0" kern="0" spc="0">
                        <a:solidFill>
                          <a:schemeClr val="tx1"/>
                        </a:solidFill>
                        <a:effectLst/>
                        <a:latin typeface="함초롬바탕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noFill/>
                      <a:prstDash val="dot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dot"/>
                      <a:round/>
                      <a:headEnd w="med" len="med"/>
                      <a:tailEnd w="med" len="med"/>
                    </a:lnR>
                    <a:lnT w="3175" cap="flat" cmpd="sng" algn="ctr">
                      <a:noFill/>
                      <a:prstDash val="dot"/>
                      <a:round/>
                      <a:headEnd w="med" len="med"/>
                      <a:tailEnd w="med" len="med"/>
                    </a:lnT>
                    <a:lnB w="3175" cap="flat" cmpd="sng" algn="ctr">
                      <a:noFill/>
                      <a:prstDash val="dot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" name="그림 14"/>
          <p:cNvPicPr>
            <a:picLocks noChangeAspect="1"/>
          </p:cNvPicPr>
          <p:nvPr/>
        </p:nvPicPr>
        <p:blipFill rotWithShape="1">
          <a:blip r:embed="rId2"/>
          <a:srcRect l="19700" t="26310" r="16820" b="24170"/>
          <a:stretch>
            <a:fillRect/>
          </a:stretch>
        </p:blipFill>
        <p:spPr>
          <a:xfrm>
            <a:off x="540826" y="3740719"/>
            <a:ext cx="2408359" cy="2675598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 rot="0">
            <a:off x="0" y="-7846"/>
            <a:ext cx="12192000" cy="404366"/>
            <a:chOff x="0" y="164011"/>
            <a:chExt cx="12192000" cy="735160"/>
          </a:xfrm>
        </p:grpSpPr>
        <p:pic>
          <p:nvPicPr>
            <p:cNvPr id="9" name="Picture 2" descr="C:\Users\서정훈\Desktop\로고모음\PPT서식(매뉴얼)샘플3종\PPT서식(3종샘플)-글자 삭제-06.jpg"/>
            <p:cNvPicPr>
              <a:picLocks noChangeAspect="1" noChangeArrowheads="1"/>
            </p:cNvPicPr>
            <p:nvPr/>
          </p:nvPicPr>
          <p:blipFill rotWithShape="1">
            <a:blip r:embed="rId3"/>
            <a:srcRect b="52370"/>
            <a:stretch>
              <a:fillRect/>
            </a:stretch>
          </p:blipFill>
          <p:spPr>
            <a:xfrm>
              <a:off x="0" y="180977"/>
              <a:ext cx="12192000" cy="718194"/>
            </a:xfrm>
            <a:prstGeom prst="rect">
              <a:avLst/>
            </a:prstGeom>
            <a:noFill/>
          </p:spPr>
        </p:pic>
        <p:sp>
          <p:nvSpPr>
            <p:cNvPr id="12" name="직사각형 11"/>
            <p:cNvSpPr/>
            <p:nvPr/>
          </p:nvSpPr>
          <p:spPr>
            <a:xfrm>
              <a:off x="359540" y="180977"/>
              <a:ext cx="45719" cy="717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790200" y="164011"/>
              <a:ext cx="4441797" cy="7344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32" name="그룹 31"/>
          <p:cNvGrpSpPr/>
          <p:nvPr/>
        </p:nvGrpSpPr>
        <p:grpSpPr>
          <a:xfrm rot="10800000">
            <a:off x="0" y="2711570"/>
            <a:ext cx="12192000" cy="415043"/>
            <a:chOff x="0" y="164425"/>
            <a:chExt cx="12192000" cy="736159"/>
          </a:xfrm>
        </p:grpSpPr>
        <p:pic>
          <p:nvPicPr>
            <p:cNvPr id="33" name="Picture 2" descr="C:\Users\서정훈\Desktop\로고모음\PPT서식(매뉴얼)샘플3종\PPT서식(3종샘플)-글자 삭제-06.jpg"/>
            <p:cNvPicPr>
              <a:picLocks noChangeAspect="1" noChangeArrowheads="1"/>
            </p:cNvPicPr>
            <p:nvPr/>
          </p:nvPicPr>
          <p:blipFill rotWithShape="1">
            <a:blip r:embed="rId4"/>
            <a:srcRect b="52370"/>
            <a:stretch>
              <a:fillRect/>
            </a:stretch>
          </p:blipFill>
          <p:spPr>
            <a:xfrm>
              <a:off x="0" y="180977"/>
              <a:ext cx="12192000" cy="718194"/>
            </a:xfrm>
            <a:prstGeom prst="rect">
              <a:avLst/>
            </a:prstGeom>
            <a:noFill/>
          </p:spPr>
        </p:pic>
        <p:sp>
          <p:nvSpPr>
            <p:cNvPr id="34" name="직사각형 33"/>
            <p:cNvSpPr/>
            <p:nvPr/>
          </p:nvSpPr>
          <p:spPr>
            <a:xfrm>
              <a:off x="359540" y="180977"/>
              <a:ext cx="45719" cy="717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0200" y="164425"/>
              <a:ext cx="4441797" cy="736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674419" y="6256668"/>
            <a:ext cx="6274524" cy="400110"/>
          </a:xfrm>
          <a:prstGeom prst="rect">
            <a:avLst/>
          </a:prstGeom>
          <a:solidFill>
            <a:srgbClr val="4472c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000" b="1">
                <a:solidFill>
                  <a:schemeClr val="bg1"/>
                </a:solidFill>
              </a:rPr>
              <a:t>★ 시행기간 </a:t>
            </a:r>
            <a:r>
              <a:rPr lang="en-US" altLang="ko-KR" sz="2000" b="1">
                <a:solidFill>
                  <a:schemeClr val="bg1"/>
                </a:solidFill>
              </a:rPr>
              <a:t>: </a:t>
            </a:r>
            <a:r>
              <a:rPr lang="en-US" altLang="ko-KR" sz="2000" b="1" kern="0">
                <a:solidFill>
                  <a:schemeClr val="bg1"/>
                </a:solidFill>
                <a:latin typeface="HY헤드라인M"/>
                <a:ea typeface="HY헤드라인M"/>
              </a:rPr>
              <a:t>2025. 8. 4. ~ 12. 31.</a:t>
            </a:r>
            <a:r>
              <a:rPr lang="en-US" altLang="ko-KR" sz="2000" b="1" kern="0">
                <a:solidFill>
                  <a:srgbClr val="000000"/>
                </a:solidFill>
                <a:latin typeface="HY헤드라인M"/>
                <a:ea typeface="HY헤드라인M"/>
              </a:rPr>
              <a:t>  </a:t>
            </a:r>
            <a:r>
              <a:rPr lang="en-US" altLang="ko-KR" sz="1000" b="1" kern="0">
                <a:solidFill>
                  <a:srgbClr val="ffff00"/>
                </a:solidFill>
                <a:latin typeface="HY헤드라인M"/>
                <a:ea typeface="HY헤드라인M"/>
              </a:rPr>
              <a:t>*</a:t>
            </a:r>
            <a:r>
              <a:rPr lang="ko-KR" altLang="en-US" sz="1000" b="1" kern="0">
                <a:solidFill>
                  <a:srgbClr val="ffff00"/>
                </a:solidFill>
                <a:latin typeface="HY헤드라인M"/>
                <a:ea typeface="HY헤드라인M"/>
              </a:rPr>
              <a:t>한시적 시행</a:t>
            </a:r>
            <a:endParaRPr lang="en-US" altLang="ko-KR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74</ep:Words>
  <ep:PresentationFormat>사용자 지정</ep:PresentationFormat>
  <ep:Paragraphs>1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2025-07-28T06:39:36.000</dcterms:created>
  <dc:creator>sppo</dc:creator>
  <cp:lastModifiedBy>sppo</cp:lastModifiedBy>
  <dcterms:modified xsi:type="dcterms:W3CDTF">2025-08-01T06:02:27.506</dcterms:modified>
  <cp:revision>20</cp:revision>
  <dc:title>PowerPoint 프레젠테이션</dc:title>
  <cp:version/>
</cp:coreProperties>
</file>